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51" r:id="rId3"/>
    <p:sldId id="344" r:id="rId4"/>
    <p:sldId id="345" r:id="rId5"/>
    <p:sldId id="346" r:id="rId6"/>
    <p:sldId id="347" r:id="rId7"/>
    <p:sldId id="348" r:id="rId8"/>
    <p:sldId id="352" r:id="rId9"/>
    <p:sldId id="354" r:id="rId10"/>
    <p:sldId id="355" r:id="rId11"/>
    <p:sldId id="353" r:id="rId12"/>
    <p:sldId id="356" r:id="rId13"/>
    <p:sldId id="349" r:id="rId14"/>
    <p:sldId id="358" r:id="rId15"/>
    <p:sldId id="357" r:id="rId16"/>
    <p:sldId id="350" r:id="rId17"/>
    <p:sldId id="359" r:id="rId18"/>
    <p:sldId id="360" r:id="rId19"/>
    <p:sldId id="29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Veyler" initials="AV" lastIdx="1" clrIdx="0">
    <p:extLst>
      <p:ext uri="{19B8F6BF-5375-455C-9EA6-DF929625EA0E}">
        <p15:presenceInfo xmlns:p15="http://schemas.microsoft.com/office/powerpoint/2012/main" userId="3d9934d1e83c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 autoAdjust="0"/>
    <p:restoredTop sz="94630" autoAdjust="0"/>
  </p:normalViewPr>
  <p:slideViewPr>
    <p:cSldViewPr snapToGrid="0">
      <p:cViewPr varScale="1">
        <p:scale>
          <a:sx n="152" d="100"/>
          <a:sy n="152" d="100"/>
        </p:scale>
        <p:origin x="444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F5437-F444-4613-A039-4AD69D91C86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EAB29-8E86-49C7-96F5-7C9D72076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8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56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2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07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95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964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191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323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798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89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953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56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47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95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28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5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52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65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39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EAB29-8E86-49C7-96F5-7C9D7207610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06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8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09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99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0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40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8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5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3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9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08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7D01-7D49-4F37-AA30-F04C65571A4A}" type="datetimeFigureOut">
              <a:rPr lang="ru-RU" smtClean="0"/>
              <a:t>04.03.2025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C3A23-AFCE-4B49-9CB1-3B0B6D1FE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790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21262"/>
            <a:ext cx="9144000" cy="2387600"/>
          </a:xfrm>
        </p:spPr>
        <p:txBody>
          <a:bodyPr/>
          <a:lstStyle/>
          <a:p>
            <a:r>
              <a:rPr lang="en-US" dirty="0"/>
              <a:t>C Programming</a:t>
            </a:r>
            <a:br>
              <a:rPr lang="en-US" dirty="0"/>
            </a:br>
            <a:r>
              <a:rPr lang="en-US" sz="3200" dirty="0"/>
              <a:t>4_files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76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Функции для работы с файловым I/O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E2C40-992E-4028-9363-166A02C365D7}"/>
              </a:ext>
            </a:extLst>
          </p:cNvPr>
          <p:cNvSpPr txBox="1"/>
          <p:nvPr/>
        </p:nvSpPr>
        <p:spPr>
          <a:xfrm>
            <a:off x="676341" y="1999178"/>
            <a:ext cx="55920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open</a:t>
            </a:r>
            <a:r>
              <a:rPr lang="ru-RU" dirty="0"/>
              <a:t>(</a:t>
            </a:r>
            <a:r>
              <a:rPr lang="ru-RU" dirty="0" err="1"/>
              <a:t>const</a:t>
            </a:r>
            <a:r>
              <a:rPr lang="ru-RU" dirty="0"/>
              <a:t> </a:t>
            </a:r>
            <a:r>
              <a:rPr lang="ru-RU" dirty="0" err="1"/>
              <a:t>char</a:t>
            </a:r>
            <a:r>
              <a:rPr lang="ru-RU" dirty="0"/>
              <a:t> *</a:t>
            </a:r>
            <a:r>
              <a:rPr lang="ru-RU" dirty="0" err="1"/>
              <a:t>pathname</a:t>
            </a:r>
            <a:r>
              <a:rPr lang="ru-RU" dirty="0"/>
              <a:t>,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flags</a:t>
            </a:r>
            <a:r>
              <a:rPr lang="ru-RU" dirty="0"/>
              <a:t>);</a:t>
            </a:r>
          </a:p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open</a:t>
            </a:r>
            <a:r>
              <a:rPr lang="ru-RU" dirty="0"/>
              <a:t>(</a:t>
            </a:r>
            <a:r>
              <a:rPr lang="ru-RU" dirty="0" err="1"/>
              <a:t>const</a:t>
            </a:r>
            <a:r>
              <a:rPr lang="ru-RU" dirty="0"/>
              <a:t> </a:t>
            </a:r>
            <a:r>
              <a:rPr lang="ru-RU" dirty="0" err="1"/>
              <a:t>char</a:t>
            </a:r>
            <a:r>
              <a:rPr lang="ru-RU" dirty="0"/>
              <a:t> *</a:t>
            </a:r>
            <a:r>
              <a:rPr lang="ru-RU" dirty="0" err="1"/>
              <a:t>pathname</a:t>
            </a:r>
            <a:r>
              <a:rPr lang="ru-RU" dirty="0"/>
              <a:t>,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flags</a:t>
            </a:r>
            <a:r>
              <a:rPr lang="ru-RU" dirty="0"/>
              <a:t>, </a:t>
            </a:r>
            <a:r>
              <a:rPr lang="ru-RU" dirty="0" err="1"/>
              <a:t>mode_t</a:t>
            </a:r>
            <a:r>
              <a:rPr lang="ru-RU" dirty="0"/>
              <a:t> </a:t>
            </a:r>
            <a:r>
              <a:rPr lang="ru-RU" dirty="0" err="1"/>
              <a:t>mode</a:t>
            </a:r>
            <a:r>
              <a:rPr lang="ru-RU" dirty="0"/>
              <a:t>);</a:t>
            </a:r>
          </a:p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close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fd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 err="1"/>
              <a:t>ssize_t</a:t>
            </a:r>
            <a:r>
              <a:rPr lang="ru-RU" dirty="0"/>
              <a:t> </a:t>
            </a:r>
            <a:r>
              <a:rPr lang="ru-RU" dirty="0" err="1"/>
              <a:t>read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fd</a:t>
            </a:r>
            <a:r>
              <a:rPr lang="ru-RU" dirty="0"/>
              <a:t>, </a:t>
            </a:r>
            <a:r>
              <a:rPr lang="ru-RU" dirty="0" err="1"/>
              <a:t>void</a:t>
            </a:r>
            <a:r>
              <a:rPr lang="ru-RU" dirty="0"/>
              <a:t> *</a:t>
            </a:r>
            <a:r>
              <a:rPr lang="ru-RU" dirty="0" err="1"/>
              <a:t>buf</a:t>
            </a:r>
            <a:r>
              <a:rPr lang="ru-RU" dirty="0"/>
              <a:t>, </a:t>
            </a:r>
            <a:r>
              <a:rPr lang="ru-RU" dirty="0" err="1"/>
              <a:t>size_t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);</a:t>
            </a:r>
          </a:p>
          <a:p>
            <a:r>
              <a:rPr lang="ru-RU" dirty="0" err="1"/>
              <a:t>ssize_t</a:t>
            </a:r>
            <a:r>
              <a:rPr lang="ru-RU" dirty="0"/>
              <a:t> </a:t>
            </a:r>
            <a:r>
              <a:rPr lang="ru-RU" dirty="0" err="1"/>
              <a:t>write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fd</a:t>
            </a:r>
            <a:r>
              <a:rPr lang="ru-RU" dirty="0"/>
              <a:t>, </a:t>
            </a:r>
            <a:r>
              <a:rPr lang="ru-RU" dirty="0" err="1"/>
              <a:t>const</a:t>
            </a:r>
            <a:r>
              <a:rPr lang="ru-RU" dirty="0"/>
              <a:t> </a:t>
            </a:r>
            <a:r>
              <a:rPr lang="ru-RU" dirty="0" err="1"/>
              <a:t>void</a:t>
            </a:r>
            <a:r>
              <a:rPr lang="ru-RU" dirty="0"/>
              <a:t> *</a:t>
            </a:r>
            <a:r>
              <a:rPr lang="ru-RU" dirty="0" err="1"/>
              <a:t>buf</a:t>
            </a:r>
            <a:r>
              <a:rPr lang="ru-RU" dirty="0"/>
              <a:t>, </a:t>
            </a:r>
            <a:r>
              <a:rPr lang="ru-RU" dirty="0" err="1"/>
              <a:t>size_t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);</a:t>
            </a:r>
          </a:p>
          <a:p>
            <a:r>
              <a:rPr lang="ru-RU" dirty="0" err="1"/>
              <a:t>off_t</a:t>
            </a:r>
            <a:r>
              <a:rPr lang="ru-RU" dirty="0"/>
              <a:t> </a:t>
            </a:r>
            <a:r>
              <a:rPr lang="ru-RU" dirty="0" err="1"/>
              <a:t>lseek</a:t>
            </a:r>
            <a:r>
              <a:rPr lang="ru-RU" dirty="0"/>
              <a:t>(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fd</a:t>
            </a:r>
            <a:r>
              <a:rPr lang="ru-RU" dirty="0"/>
              <a:t>, </a:t>
            </a:r>
            <a:r>
              <a:rPr lang="ru-RU" dirty="0" err="1"/>
              <a:t>off_t</a:t>
            </a:r>
            <a:r>
              <a:rPr lang="ru-RU" dirty="0"/>
              <a:t> </a:t>
            </a:r>
            <a:r>
              <a:rPr lang="ru-RU" dirty="0" err="1"/>
              <a:t>offset</a:t>
            </a:r>
            <a:r>
              <a:rPr lang="ru-RU" dirty="0"/>
              <a:t>,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whence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 err="1"/>
              <a:t>void</a:t>
            </a:r>
            <a:r>
              <a:rPr lang="ru-RU" dirty="0"/>
              <a:t> </a:t>
            </a:r>
            <a:r>
              <a:rPr lang="ru-RU" dirty="0" err="1"/>
              <a:t>sync</a:t>
            </a:r>
            <a:r>
              <a:rPr lang="ru-RU" dirty="0"/>
              <a:t>(</a:t>
            </a:r>
            <a:r>
              <a:rPr lang="ru-RU" dirty="0" err="1"/>
              <a:t>void</a:t>
            </a:r>
            <a:r>
              <a:rPr lang="ru-RU" dirty="0"/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9D306-5836-4A82-8E68-904F5F3D8000}"/>
              </a:ext>
            </a:extLst>
          </p:cNvPr>
          <p:cNvSpPr txBox="1"/>
          <p:nvPr/>
        </p:nvSpPr>
        <p:spPr>
          <a:xfrm>
            <a:off x="6211615" y="1999177"/>
            <a:ext cx="57270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open</a:t>
            </a:r>
            <a:r>
              <a:rPr lang="ru-RU" dirty="0"/>
              <a:t> - открыть файл, вернется файловый дескриптор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close</a:t>
            </a:r>
            <a:r>
              <a:rPr lang="ru-RU" dirty="0"/>
              <a:t> - закрыть файл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read</a:t>
            </a:r>
            <a:r>
              <a:rPr lang="ru-RU" dirty="0"/>
              <a:t> - чтение из файла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write</a:t>
            </a:r>
            <a:r>
              <a:rPr lang="ru-RU" dirty="0"/>
              <a:t> - запись в файл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lseek</a:t>
            </a:r>
            <a:r>
              <a:rPr lang="ru-RU" dirty="0"/>
              <a:t> - сместить каретку (указатель внутри файла на каком байте файла мы находимся)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sync</a:t>
            </a:r>
            <a:r>
              <a:rPr lang="ru-RU" dirty="0"/>
              <a:t> - слить данные из ядра на жесткий диск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D763E-A77E-47CA-BC64-EC839B66DBB2}"/>
              </a:ext>
            </a:extLst>
          </p:cNvPr>
          <p:cNvSpPr txBox="1"/>
          <p:nvPr/>
        </p:nvSpPr>
        <p:spPr>
          <a:xfrm>
            <a:off x="599216" y="5456283"/>
            <a:ext cx="115927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Файловый дескриптор</a:t>
            </a:r>
            <a:r>
              <a:rPr lang="en-US" sz="1600" dirty="0"/>
              <a:t>, </a:t>
            </a:r>
            <a:r>
              <a:rPr lang="ru-RU" sz="1600" dirty="0"/>
              <a:t>он же FD — это целое число, которое ОС использует для представления открытых файлов или других объектов ввода/вывода (например, сокетов, канала связи и т.д.)</a:t>
            </a:r>
          </a:p>
        </p:txBody>
      </p:sp>
    </p:spTree>
    <p:extLst>
      <p:ext uri="{BB962C8B-B14F-4D97-AF65-F5344CB8AC3E}">
        <p14:creationId xmlns:p14="http://schemas.microsoft.com/office/powerpoint/2010/main" val="42065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Buf</a:t>
            </a:r>
            <a:r>
              <a:rPr lang="en-US" dirty="0"/>
              <a:t> I/O (</a:t>
            </a:r>
            <a:r>
              <a:rPr lang="ru-RU" dirty="0"/>
              <a:t>Буферизированный ввод</a:t>
            </a:r>
            <a:r>
              <a:rPr lang="en-US" dirty="0"/>
              <a:t>/</a:t>
            </a:r>
            <a:r>
              <a:rPr lang="ru-RU" dirty="0"/>
              <a:t>вывод)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49C9567-FA3E-4C98-8ED7-91BC0D6E3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t="8000" r="7444" b="15035"/>
          <a:stretch/>
        </p:blipFill>
        <p:spPr bwMode="auto">
          <a:xfrm>
            <a:off x="838724" y="1371737"/>
            <a:ext cx="7327813" cy="527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B312C-650A-45E1-8496-5DFC0E5686EB}"/>
              </a:ext>
            </a:extLst>
          </p:cNvPr>
          <p:cNvSpPr txBox="1"/>
          <p:nvPr/>
        </p:nvSpPr>
        <p:spPr>
          <a:xfrm>
            <a:off x="8250097" y="1781640"/>
            <a:ext cx="3662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файловом вводе/выводе все понятно, но здесь то зачем еще один промежуточный буфер?</a:t>
            </a:r>
          </a:p>
        </p:txBody>
      </p:sp>
    </p:spTree>
    <p:extLst>
      <p:ext uri="{BB962C8B-B14F-4D97-AF65-F5344CB8AC3E}">
        <p14:creationId xmlns:p14="http://schemas.microsoft.com/office/powerpoint/2010/main" val="358824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Файлы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6AAE1-E724-4203-8596-44B22299F97D}"/>
              </a:ext>
            </a:extLst>
          </p:cNvPr>
          <p:cNvSpPr txBox="1"/>
          <p:nvPr/>
        </p:nvSpPr>
        <p:spPr>
          <a:xfrm>
            <a:off x="1180838" y="1769546"/>
            <a:ext cx="65253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Многие буферизированные I/O функции имеют букву f в имени: </a:t>
            </a:r>
            <a:r>
              <a:rPr lang="ru-RU" dirty="0" err="1"/>
              <a:t>fwrite</a:t>
            </a:r>
            <a:r>
              <a:rPr lang="ru-RU" dirty="0"/>
              <a:t>, </a:t>
            </a:r>
            <a:r>
              <a:rPr lang="ru-RU" dirty="0" err="1"/>
              <a:t>fopen</a:t>
            </a:r>
            <a:r>
              <a:rPr lang="ru-RU" dirty="0"/>
              <a:t>, </a:t>
            </a:r>
            <a:r>
              <a:rPr lang="ru-RU" dirty="0" err="1"/>
              <a:t>fclose</a:t>
            </a:r>
            <a:r>
              <a:rPr lang="ru-RU" dirty="0"/>
              <a:t>, </a:t>
            </a:r>
            <a:r>
              <a:rPr lang="ru-RU" dirty="0" err="1"/>
              <a:t>fprintf</a:t>
            </a:r>
            <a:r>
              <a:rPr lang="ru-RU" dirty="0"/>
              <a:t>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Си файлы делится на 2 типа - текстовые и бинарные.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Бинарные файлы могут хранить любые данные, включая числа, строки, изображения, звуковые файлы и другие.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Текстовые файлы, с другой стороны, предназначены для хранения текстов, состоящих из букв, цифр, общих и специальных символов. </a:t>
            </a:r>
          </a:p>
        </p:txBody>
      </p:sp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1C295E66-038E-48D9-A993-46FAB58E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970" y="1791482"/>
            <a:ext cx="3274898" cy="6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5891555-E18F-4D59-B4CE-A9465F19B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18314" r="13349"/>
          <a:stretch/>
        </p:blipFill>
        <p:spPr bwMode="auto">
          <a:xfrm>
            <a:off x="8338970" y="3289667"/>
            <a:ext cx="3022650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3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files </a:t>
            </a:r>
            <a:r>
              <a:rPr lang="ru-RU" dirty="0"/>
              <a:t>(текстовые файлы)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0D50E-4E5F-4A19-BEB9-86F4726677F5}"/>
              </a:ext>
            </a:extLst>
          </p:cNvPr>
          <p:cNvSpPr txBox="1"/>
          <p:nvPr/>
        </p:nvSpPr>
        <p:spPr>
          <a:xfrm>
            <a:off x="2596842" y="1582103"/>
            <a:ext cx="78777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FILE *</a:t>
            </a:r>
            <a:r>
              <a:rPr lang="ru-RU" dirty="0" err="1"/>
              <a:t>file</a:t>
            </a:r>
            <a:r>
              <a:rPr lang="ru-RU" dirty="0"/>
              <a:t>;</a:t>
            </a:r>
          </a:p>
          <a:p>
            <a:endParaRPr lang="en-US" dirty="0"/>
          </a:p>
          <a:p>
            <a:r>
              <a:rPr lang="en-US" dirty="0"/>
              <a:t>file = </a:t>
            </a:r>
            <a:r>
              <a:rPr lang="en-US" dirty="0" err="1"/>
              <a:t>fopen</a:t>
            </a:r>
            <a:r>
              <a:rPr lang="en-US" dirty="0"/>
              <a:t>("/</a:t>
            </a:r>
            <a:r>
              <a:rPr lang="en-US" dirty="0" err="1"/>
              <a:t>tmp</a:t>
            </a:r>
            <a:r>
              <a:rPr lang="en-US" dirty="0"/>
              <a:t>/my_file.txt", "r");</a:t>
            </a:r>
          </a:p>
          <a:p>
            <a:endParaRPr lang="en-US" dirty="0"/>
          </a:p>
          <a:p>
            <a:r>
              <a:rPr lang="en-US" dirty="0"/>
              <a:t>if (file == NULL) {</a:t>
            </a:r>
          </a:p>
          <a:p>
            <a:r>
              <a:rPr lang="en-US" dirty="0"/>
              <a:t>    </a:t>
            </a:r>
            <a:r>
              <a:rPr lang="en-US" dirty="0" err="1"/>
              <a:t>perror</a:t>
            </a:r>
            <a:r>
              <a:rPr lang="en-US" dirty="0"/>
              <a:t>("Error opening file");</a:t>
            </a:r>
          </a:p>
          <a:p>
            <a:r>
              <a:rPr lang="en-US" dirty="0"/>
              <a:t>    exit(1);</a:t>
            </a:r>
          </a:p>
          <a:p>
            <a:r>
              <a:rPr lang="en-US" dirty="0"/>
              <a:t>}</a:t>
            </a:r>
          </a:p>
          <a:p>
            <a:endParaRPr lang="ru-RU" dirty="0"/>
          </a:p>
          <a:p>
            <a:r>
              <a:rPr lang="en-US" dirty="0"/>
              <a:t>// </a:t>
            </a:r>
            <a:r>
              <a:rPr lang="ru-RU" dirty="0"/>
              <a:t>ф-</a:t>
            </a:r>
            <a:r>
              <a:rPr lang="ru-RU" dirty="0" err="1"/>
              <a:t>ии</a:t>
            </a:r>
            <a:r>
              <a:rPr lang="ru-RU" dirty="0"/>
              <a:t> чтения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fclose</a:t>
            </a:r>
            <a:r>
              <a:rPr lang="en-US" dirty="0"/>
              <a:t>(file);</a:t>
            </a:r>
            <a:endParaRPr lang="ru-RU" dirty="0"/>
          </a:p>
          <a:p>
            <a:endParaRPr lang="ru-RU" dirty="0"/>
          </a:p>
          <a:p>
            <a:r>
              <a:rPr lang="ru-RU" dirty="0"/>
              <a:t>Закрывает файл, где </a:t>
            </a:r>
            <a:r>
              <a:rPr lang="ru-RU" dirty="0" err="1"/>
              <a:t>stream</a:t>
            </a:r>
            <a:r>
              <a:rPr lang="ru-RU" dirty="0"/>
              <a:t> - это указатель на FILE, возвращенный </a:t>
            </a:r>
            <a:r>
              <a:rPr lang="ru-RU" dirty="0" err="1"/>
              <a:t>fopen</a:t>
            </a:r>
            <a:r>
              <a:rPr lang="ru-RU" dirty="0"/>
              <a:t>(). Если возвращен 0, то это означает, что операция закрытия выполнена успешно, а если EOF (</a:t>
            </a:r>
            <a:r>
              <a:rPr lang="en-US" dirty="0"/>
              <a:t>End Of File</a:t>
            </a:r>
            <a:r>
              <a:rPr lang="ru-RU" dirty="0"/>
              <a:t>), то, значит, была ошибка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ABD89A8-FCAD-40D1-BFCA-83388DDB5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18314" r="57920"/>
          <a:stretch/>
        </p:blipFill>
        <p:spPr bwMode="auto">
          <a:xfrm>
            <a:off x="10983373" y="5238800"/>
            <a:ext cx="1208627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23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Режимы открытия файлов</a:t>
            </a:r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ABD89A8-FCAD-40D1-BFCA-83388DDB5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18314" r="57920"/>
          <a:stretch/>
        </p:blipFill>
        <p:spPr bwMode="auto">
          <a:xfrm>
            <a:off x="10983373" y="5238800"/>
            <a:ext cx="1208627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2C83AA3-360E-45CC-B352-B4CB5C737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0" t="16970" r="9881" b="1344"/>
          <a:stretch/>
        </p:blipFill>
        <p:spPr bwMode="auto">
          <a:xfrm>
            <a:off x="0" y="5238800"/>
            <a:ext cx="1378895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93A5FBB-900B-4D32-903F-C64933D66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20" y="1164542"/>
            <a:ext cx="9869338" cy="53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Функции чтения</a:t>
            </a:r>
            <a:r>
              <a:rPr lang="en-US" dirty="0"/>
              <a:t>/</a:t>
            </a:r>
            <a:r>
              <a:rPr lang="ru-RU" dirty="0"/>
              <a:t>записи для текстовых файлов</a:t>
            </a:r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ABD89A8-FCAD-40D1-BFCA-83388DDB5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18314" r="57920"/>
          <a:stretch/>
        </p:blipFill>
        <p:spPr bwMode="auto">
          <a:xfrm>
            <a:off x="10983373" y="5238800"/>
            <a:ext cx="1208627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66B66-9CB1-42A4-A9C7-FD9425B5A402}"/>
              </a:ext>
            </a:extLst>
          </p:cNvPr>
          <p:cNvSpPr txBox="1"/>
          <p:nvPr/>
        </p:nvSpPr>
        <p:spPr>
          <a:xfrm>
            <a:off x="1498250" y="2616321"/>
            <a:ext cx="50294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</a:t>
            </a:r>
            <a:r>
              <a:rPr lang="ru-RU" dirty="0"/>
              <a:t>Функции чтения из файла</a:t>
            </a:r>
          </a:p>
          <a:p>
            <a:endParaRPr lang="ru-RU" dirty="0"/>
          </a:p>
          <a:p>
            <a:r>
              <a:rPr lang="en-US" dirty="0"/>
              <a:t>int </a:t>
            </a:r>
            <a:r>
              <a:rPr lang="en-US" dirty="0" err="1"/>
              <a:t>fscanf</a:t>
            </a:r>
            <a:r>
              <a:rPr lang="en-US" dirty="0"/>
              <a:t>(FILE *stream, const char *format, ...);</a:t>
            </a:r>
            <a:endParaRPr lang="ru-RU" dirty="0"/>
          </a:p>
          <a:p>
            <a:endParaRPr lang="ru-RU" dirty="0"/>
          </a:p>
          <a:p>
            <a:r>
              <a:rPr lang="en-US" dirty="0"/>
              <a:t>char *</a:t>
            </a:r>
            <a:r>
              <a:rPr lang="en-US" dirty="0" err="1"/>
              <a:t>fgets</a:t>
            </a:r>
            <a:r>
              <a:rPr lang="en-US" dirty="0"/>
              <a:t>(char *s, int size, FILE *stream);</a:t>
            </a:r>
            <a:endParaRPr lang="ru-RU" dirty="0"/>
          </a:p>
          <a:p>
            <a:endParaRPr lang="ru-RU" dirty="0"/>
          </a:p>
          <a:p>
            <a:r>
              <a:rPr lang="en-US" dirty="0"/>
              <a:t>int </a:t>
            </a:r>
            <a:r>
              <a:rPr lang="en-US" dirty="0" err="1"/>
              <a:t>fgetc</a:t>
            </a:r>
            <a:r>
              <a:rPr lang="en-US" dirty="0"/>
              <a:t>(FILE *stream);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EC879-904B-43E0-A217-1034CD81C534}"/>
              </a:ext>
            </a:extLst>
          </p:cNvPr>
          <p:cNvSpPr txBox="1"/>
          <p:nvPr/>
        </p:nvSpPr>
        <p:spPr>
          <a:xfrm>
            <a:off x="6527651" y="2616321"/>
            <a:ext cx="47722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</a:t>
            </a:r>
            <a:r>
              <a:rPr lang="ru-RU" dirty="0"/>
              <a:t>Функции записи в файл</a:t>
            </a:r>
          </a:p>
          <a:p>
            <a:endParaRPr lang="ru-RU" dirty="0"/>
          </a:p>
          <a:p>
            <a:r>
              <a:rPr lang="en-US" dirty="0"/>
              <a:t>int </a:t>
            </a:r>
            <a:r>
              <a:rPr lang="en-US" dirty="0" err="1"/>
              <a:t>fprintf</a:t>
            </a:r>
            <a:r>
              <a:rPr lang="en-US" dirty="0"/>
              <a:t>(FILE *stream, const char *format, ...);</a:t>
            </a:r>
            <a:endParaRPr lang="ru-RU" dirty="0"/>
          </a:p>
          <a:p>
            <a:endParaRPr lang="ru-RU" dirty="0"/>
          </a:p>
          <a:p>
            <a:r>
              <a:rPr lang="en-US" dirty="0"/>
              <a:t>int </a:t>
            </a:r>
            <a:r>
              <a:rPr lang="en-US" dirty="0" err="1"/>
              <a:t>fputs</a:t>
            </a:r>
            <a:r>
              <a:rPr lang="en-US" dirty="0"/>
              <a:t>(const char *s, FILE *stream);</a:t>
            </a:r>
            <a:endParaRPr lang="ru-RU" dirty="0"/>
          </a:p>
          <a:p>
            <a:endParaRPr lang="ru-RU" dirty="0"/>
          </a:p>
          <a:p>
            <a:r>
              <a:rPr lang="en-US" dirty="0"/>
              <a:t>int </a:t>
            </a:r>
            <a:r>
              <a:rPr lang="en-US" dirty="0" err="1"/>
              <a:t>fputc</a:t>
            </a:r>
            <a:r>
              <a:rPr lang="en-US" dirty="0"/>
              <a:t>(FILE *stream);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61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Функции чтения</a:t>
            </a:r>
            <a:r>
              <a:rPr lang="en-US" dirty="0"/>
              <a:t>/</a:t>
            </a:r>
            <a:r>
              <a:rPr lang="ru-RU" dirty="0"/>
              <a:t>записи для бинарных файлов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6ED9C7-C048-46FD-B6EA-ACF41F6E0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0" t="16970" r="9881" b="1344"/>
          <a:stretch/>
        </p:blipFill>
        <p:spPr bwMode="auto">
          <a:xfrm>
            <a:off x="0" y="5238800"/>
            <a:ext cx="1378895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CB6FF-6C06-49DA-862E-D8A4F80CF8AD}"/>
              </a:ext>
            </a:extLst>
          </p:cNvPr>
          <p:cNvSpPr txBox="1"/>
          <p:nvPr/>
        </p:nvSpPr>
        <p:spPr>
          <a:xfrm>
            <a:off x="2880622" y="2967335"/>
            <a:ext cx="6430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size_t</a:t>
            </a:r>
            <a:r>
              <a:rPr lang="ru-RU" dirty="0"/>
              <a:t> </a:t>
            </a:r>
            <a:r>
              <a:rPr lang="ru-RU" dirty="0" err="1"/>
              <a:t>fread</a:t>
            </a:r>
            <a:r>
              <a:rPr lang="ru-RU" dirty="0"/>
              <a:t>(</a:t>
            </a:r>
            <a:r>
              <a:rPr lang="ru-RU" dirty="0" err="1"/>
              <a:t>void</a:t>
            </a:r>
            <a:r>
              <a:rPr lang="ru-RU" dirty="0"/>
              <a:t> *</a:t>
            </a:r>
            <a:r>
              <a:rPr lang="ru-RU" dirty="0" err="1"/>
              <a:t>ptr</a:t>
            </a:r>
            <a:r>
              <a:rPr lang="ru-RU" dirty="0"/>
              <a:t>, </a:t>
            </a:r>
            <a:r>
              <a:rPr lang="ru-RU" dirty="0" err="1"/>
              <a:t>size_t</a:t>
            </a:r>
            <a:r>
              <a:rPr lang="ru-RU" dirty="0"/>
              <a:t> </a:t>
            </a:r>
            <a:r>
              <a:rPr lang="ru-RU" dirty="0" err="1"/>
              <a:t>size</a:t>
            </a:r>
            <a:r>
              <a:rPr lang="ru-RU" dirty="0"/>
              <a:t>, </a:t>
            </a:r>
            <a:r>
              <a:rPr lang="ru-RU" dirty="0" err="1"/>
              <a:t>size_t</a:t>
            </a:r>
            <a:r>
              <a:rPr lang="ru-RU" dirty="0"/>
              <a:t> </a:t>
            </a:r>
            <a:r>
              <a:rPr lang="ru-RU" dirty="0" err="1"/>
              <a:t>nmemb</a:t>
            </a:r>
            <a:r>
              <a:rPr lang="ru-RU" dirty="0"/>
              <a:t>, FILE *</a:t>
            </a:r>
            <a:r>
              <a:rPr lang="ru-RU" dirty="0" err="1"/>
              <a:t>stream</a:t>
            </a:r>
            <a:r>
              <a:rPr lang="ru-RU" dirty="0"/>
              <a:t>);</a:t>
            </a:r>
          </a:p>
          <a:p>
            <a:endParaRPr lang="ru-RU" dirty="0"/>
          </a:p>
          <a:p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dirty="0" err="1"/>
              <a:t>fwrite</a:t>
            </a:r>
            <a:r>
              <a:rPr lang="en-US" dirty="0"/>
              <a:t>(void *</a:t>
            </a:r>
            <a:r>
              <a:rPr lang="en-US" dirty="0" err="1"/>
              <a:t>ptr</a:t>
            </a:r>
            <a:r>
              <a:rPr lang="en-US" dirty="0"/>
              <a:t>, </a:t>
            </a:r>
            <a:r>
              <a:rPr lang="en-US" dirty="0" err="1"/>
              <a:t>size_t</a:t>
            </a:r>
            <a:r>
              <a:rPr lang="en-US" dirty="0"/>
              <a:t> size, </a:t>
            </a:r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dirty="0" err="1"/>
              <a:t>nmemb</a:t>
            </a:r>
            <a:r>
              <a:rPr lang="en-US" dirty="0"/>
              <a:t>, FILE *stream);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847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Общие функции для буферизированных файлов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E6ED9C7-C048-46FD-B6EA-ACF41F6E0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0" t="16970" r="9881" b="1344"/>
          <a:stretch/>
        </p:blipFill>
        <p:spPr bwMode="auto">
          <a:xfrm>
            <a:off x="0" y="5238800"/>
            <a:ext cx="1378895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CB6FF-6C06-49DA-862E-D8A4F80CF8AD}"/>
              </a:ext>
            </a:extLst>
          </p:cNvPr>
          <p:cNvSpPr txBox="1"/>
          <p:nvPr/>
        </p:nvSpPr>
        <p:spPr>
          <a:xfrm>
            <a:off x="3648533" y="2413337"/>
            <a:ext cx="48949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fseek</a:t>
            </a:r>
            <a:r>
              <a:rPr lang="en-US" dirty="0"/>
              <a:t>(FILE *stream, long offset, int whence);</a:t>
            </a:r>
          </a:p>
          <a:p>
            <a:endParaRPr lang="en-US" dirty="0"/>
          </a:p>
          <a:p>
            <a:r>
              <a:rPr lang="en-US" dirty="0"/>
              <a:t>long </a:t>
            </a:r>
            <a:r>
              <a:rPr lang="en-US" dirty="0" err="1"/>
              <a:t>ftell</a:t>
            </a:r>
            <a:r>
              <a:rPr lang="en-US" dirty="0"/>
              <a:t>(FILE *stream);</a:t>
            </a:r>
            <a:endParaRPr lang="ru-RU" dirty="0"/>
          </a:p>
          <a:p>
            <a:endParaRPr lang="ru-RU" dirty="0"/>
          </a:p>
          <a:p>
            <a:r>
              <a:rPr lang="en-US" dirty="0"/>
              <a:t>void rewind(FILE *stream);</a:t>
            </a:r>
            <a:endParaRPr lang="ru-RU" dirty="0"/>
          </a:p>
          <a:p>
            <a:endParaRPr lang="ru-RU" dirty="0"/>
          </a:p>
          <a:p>
            <a:r>
              <a:rPr lang="en-US" dirty="0"/>
              <a:t>int </a:t>
            </a:r>
            <a:r>
              <a:rPr lang="en-US" dirty="0" err="1"/>
              <a:t>fflush</a:t>
            </a:r>
            <a:r>
              <a:rPr lang="en-US" dirty="0"/>
              <a:t>(FILE *stream);</a:t>
            </a:r>
            <a:endParaRPr lang="ru-RU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8657FD9-66C6-4637-8A07-E8F3B3D6E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 t="18314" r="57920"/>
          <a:stretch/>
        </p:blipFill>
        <p:spPr bwMode="auto">
          <a:xfrm>
            <a:off x="10983373" y="5238800"/>
            <a:ext cx="1208627" cy="1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3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7CB6FF-6C06-49DA-862E-D8A4F80CF8AD}"/>
              </a:ext>
            </a:extLst>
          </p:cNvPr>
          <p:cNvSpPr txBox="1"/>
          <p:nvPr/>
        </p:nvSpPr>
        <p:spPr>
          <a:xfrm>
            <a:off x="4577977" y="3244334"/>
            <a:ext cx="303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Теперь немного </a:t>
            </a:r>
            <a:r>
              <a:rPr lang="en-US" dirty="0"/>
              <a:t>live code..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32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8EE967-943B-407F-8E78-2668FBEBC15D}"/>
              </a:ext>
            </a:extLst>
          </p:cNvPr>
          <p:cNvSpPr txBox="1"/>
          <p:nvPr/>
        </p:nvSpPr>
        <p:spPr>
          <a:xfrm>
            <a:off x="4643100" y="3632375"/>
            <a:ext cx="6520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https://github.com/kruffka/C-Programming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A00CC5-DBBE-4494-A2EC-6CA07C637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2" y="2309998"/>
            <a:ext cx="3498480" cy="34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2F372-0C16-4C83-889A-BCE6C94B982F}"/>
              </a:ext>
            </a:extLst>
          </p:cNvPr>
          <p:cNvSpPr txBox="1"/>
          <p:nvPr/>
        </p:nvSpPr>
        <p:spPr>
          <a:xfrm>
            <a:off x="1568017" y="1913962"/>
            <a:ext cx="949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Прежде чем пойдем к файлам неплохо будет копнуть глубже и понять пару вещей про ОС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BF4EC52-C079-44E9-9E65-B6167793F3E6}"/>
              </a:ext>
            </a:extLst>
          </p:cNvPr>
          <p:cNvGrpSpPr/>
          <p:nvPr/>
        </p:nvGrpSpPr>
        <p:grpSpPr>
          <a:xfrm>
            <a:off x="4105341" y="2456227"/>
            <a:ext cx="3733275" cy="4337862"/>
            <a:chOff x="2257622" y="2302574"/>
            <a:chExt cx="3733275" cy="4337862"/>
          </a:xfrm>
        </p:grpSpPr>
        <p:pic>
          <p:nvPicPr>
            <p:cNvPr id="2058" name="Picture 10" descr="Tell us your mood with one gif! - Discussion | 7 Cups">
              <a:extLst>
                <a:ext uri="{FF2B5EF4-FFF2-40B4-BE49-F238E27FC236}">
                  <a16:creationId xmlns:a16="http://schemas.microsoft.com/office/drawing/2014/main" id="{3818166E-F4B5-4002-BFAE-3F3ABDAE753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242" y="2302574"/>
              <a:ext cx="2968450" cy="4083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9B391F6-4F2E-41F8-B1D7-7FBB5BFDA976}"/>
                </a:ext>
              </a:extLst>
            </p:cNvPr>
            <p:cNvSpPr/>
            <p:nvPr/>
          </p:nvSpPr>
          <p:spPr>
            <a:xfrm>
              <a:off x="2257622" y="6003509"/>
              <a:ext cx="3733275" cy="63692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9519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EF7D3C9-F027-4DFF-AC25-52606D3BE3A7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Protection Rings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672D886-2F38-4122-B6A4-823018B81CA7}"/>
              </a:ext>
            </a:extLst>
          </p:cNvPr>
          <p:cNvGrpSpPr/>
          <p:nvPr/>
        </p:nvGrpSpPr>
        <p:grpSpPr>
          <a:xfrm>
            <a:off x="6028734" y="1658532"/>
            <a:ext cx="6413412" cy="4455472"/>
            <a:chOff x="6427405" y="1941950"/>
            <a:chExt cx="5611144" cy="4045930"/>
          </a:xfrm>
        </p:grpSpPr>
        <p:pic>
          <p:nvPicPr>
            <p:cNvPr id="1026" name="Picture 2" descr="alt text">
              <a:extLst>
                <a:ext uri="{FF2B5EF4-FFF2-40B4-BE49-F238E27FC236}">
                  <a16:creationId xmlns:a16="http://schemas.microsoft.com/office/drawing/2014/main" id="{CA8745AF-E48B-4823-8741-BA52215C2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405" y="1941950"/>
              <a:ext cx="5611144" cy="404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28D1D6-7B19-4635-AA41-0D061C370743}"/>
                </a:ext>
              </a:extLst>
            </p:cNvPr>
            <p:cNvSpPr txBox="1"/>
            <p:nvPr/>
          </p:nvSpPr>
          <p:spPr>
            <a:xfrm>
              <a:off x="10451330" y="2140715"/>
              <a:ext cx="1369542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/>
                <a:t>  Минимум привилегий</a:t>
              </a:r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b="1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endParaRPr lang="ru-RU" sz="1600" dirty="0"/>
            </a:p>
            <a:p>
              <a:r>
                <a:rPr lang="ru-RU" sz="1600" dirty="0"/>
                <a:t> Максимум привилегий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AA7AA2-2580-4A05-AF26-9B4681F58679}"/>
              </a:ext>
            </a:extLst>
          </p:cNvPr>
          <p:cNvSpPr txBox="1"/>
          <p:nvPr/>
        </p:nvSpPr>
        <p:spPr>
          <a:xfrm>
            <a:off x="799607" y="4259728"/>
            <a:ext cx="5296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ОС есть разделение на области (кольца), в каждом из которых есть свой уровень привилегий для исполняемых программ. Самое внешнее кольцо - менее привилегированное, самое внутреннее наоборот. Самый высокий уровень привилегий у ядра. Реализуется в процессорах и ОС (процессор понимает с каким уровнем работает благодаря разным режимам)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C34903-3E45-4629-8E35-4A2E207D4ED2}"/>
              </a:ext>
            </a:extLst>
          </p:cNvPr>
          <p:cNvSpPr txBox="1"/>
          <p:nvPr/>
        </p:nvSpPr>
        <p:spPr>
          <a:xfrm>
            <a:off x="799607" y="1470853"/>
            <a:ext cx="60949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Кольца защиты — архитектура информационной безопасности и функциональной отказоустойчивости, реализующая аппаратное разделение системного и пользовательского уровней привилегий.</a:t>
            </a:r>
          </a:p>
          <a:p>
            <a:endParaRPr lang="ru-RU" dirty="0"/>
          </a:p>
          <a:p>
            <a:r>
              <a:rPr lang="en-US" dirty="0"/>
              <a:t>https://en.wikipedia.org/wiki/Protection_ring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17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A95CB-987F-4743-BB4C-99448B63EAF2}"/>
              </a:ext>
            </a:extLst>
          </p:cNvPr>
          <p:cNvSpPr txBox="1"/>
          <p:nvPr/>
        </p:nvSpPr>
        <p:spPr>
          <a:xfrm>
            <a:off x="720485" y="1557507"/>
            <a:ext cx="108892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Ядро́ (англ. </a:t>
            </a:r>
            <a:r>
              <a:rPr lang="ru-RU" dirty="0" err="1"/>
              <a:t>kernel</a:t>
            </a:r>
            <a:r>
              <a:rPr lang="ru-RU" dirty="0"/>
              <a:t>) ОС — это центральная часть ОС, которая управляет основными ресурсами компьютера, такими как процессор, память и устройства ввода-вывода. Можно представить его как "посредника" между аппаратным обеспечением (железо) и программами, который обеспечивает их взаимодействие. Ядро отвечает за выполнение задач, таких как запуск программ, управление памятью, обработка запросов от устройств и многое другое.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4A948D-4F27-4B93-9176-AE55AD9C4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5185" r="2975" b="30553"/>
          <a:stretch/>
        </p:blipFill>
        <p:spPr bwMode="auto">
          <a:xfrm>
            <a:off x="6764195" y="3473144"/>
            <a:ext cx="4443297" cy="240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7F265B4-253A-4623-9EAB-E5BD0735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71" y="4052454"/>
            <a:ext cx="5416835" cy="18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9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777A245-5899-4542-B1E8-37A1F53C4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5"/>
          <a:stretch/>
        </p:blipFill>
        <p:spPr bwMode="auto">
          <a:xfrm>
            <a:off x="9569488" y="616912"/>
            <a:ext cx="2317712" cy="23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9E3F36-E8A8-46A3-AF53-A7F49664E2A2}"/>
              </a:ext>
            </a:extLst>
          </p:cNvPr>
          <p:cNvSpPr txBox="1"/>
          <p:nvPr/>
        </p:nvSpPr>
        <p:spPr>
          <a:xfrm>
            <a:off x="827691" y="884760"/>
            <a:ext cx="90856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современных ОС обычно используется две области - </a:t>
            </a:r>
            <a:r>
              <a:rPr lang="ru-RU" dirty="0" err="1"/>
              <a:t>kernel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и </a:t>
            </a:r>
            <a:r>
              <a:rPr lang="ru-RU" dirty="0" err="1"/>
              <a:t>user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. </a:t>
            </a:r>
            <a:r>
              <a:rPr lang="ru-RU" dirty="0" err="1"/>
              <a:t>Kernel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- пространство ядра, а </a:t>
            </a:r>
            <a:r>
              <a:rPr lang="ru-RU" dirty="0" err="1"/>
              <a:t>user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- пользовательское пространство.</a:t>
            </a:r>
          </a:p>
          <a:p>
            <a:endParaRPr lang="ru-RU" dirty="0"/>
          </a:p>
          <a:p>
            <a:r>
              <a:rPr lang="ru-RU" dirty="0"/>
              <a:t>Такое разделение позволяет изолировать пользовательские приложения от критически важного ядра операционной системы, что защищает систему от неисправностей и потенциальных угроз безопасности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78D74D-FDF2-472A-8000-ADE4E4F5F6BB}"/>
              </a:ext>
            </a:extLst>
          </p:cNvPr>
          <p:cNvSpPr txBox="1"/>
          <p:nvPr/>
        </p:nvSpPr>
        <p:spPr>
          <a:xfrm>
            <a:off x="827691" y="2850746"/>
            <a:ext cx="526830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/>
              <a:t>Kernel</a:t>
            </a:r>
            <a:r>
              <a:rPr lang="ru-RU" sz="2000" b="1" dirty="0"/>
              <a:t> Space (пространство ядра):</a:t>
            </a:r>
          </a:p>
          <a:p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Это область памяти, где выполняется код ОС и ядра, а также драйверы устройств.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этом пространстве выполняются привилегированные операции, такие как управление памятью, управление процессами и взаимодействие с аппаратным обеспечением.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Программы, работающие в ядерном пространстве, имеют полный доступ ко всем ресурсам системы. Это означает, что ошибки в таком коде могут привести к сбоям всей системы (поможет перезапуск системы).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53136-5B6B-4B38-B196-B409C37DD157}"/>
              </a:ext>
            </a:extLst>
          </p:cNvPr>
          <p:cNvSpPr txBox="1"/>
          <p:nvPr/>
        </p:nvSpPr>
        <p:spPr>
          <a:xfrm>
            <a:off x="6305411" y="2850746"/>
            <a:ext cx="529090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User Space (пространство пользователя):</a:t>
            </a:r>
          </a:p>
          <a:p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Это область памяти, где выполняются пользовательские приложения и программы.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Программы в пространстве пользователя не имеют прямого доступа к аппаратному обеспечению и ресурсам системы. Они должны взаимодействовать с ядром через системные вызовы (</a:t>
            </a:r>
            <a:r>
              <a:rPr lang="ru-RU" dirty="0" err="1"/>
              <a:t>syscall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Это разделение повышает безопасность системы, т.к. сбой в программе не приводит к сбою ядра и всей ОС (не нужно перезапускать систему).</a:t>
            </a:r>
          </a:p>
        </p:txBody>
      </p:sp>
      <p:sp>
        <p:nvSpPr>
          <p:cNvPr id="24" name="Заголовок 2">
            <a:extLst>
              <a:ext uri="{FF2B5EF4-FFF2-40B4-BE49-F238E27FC236}">
                <a16:creationId xmlns:a16="http://schemas.microsoft.com/office/drawing/2014/main" id="{347BED31-6229-43DD-9BBB-7DE96C42ED51}"/>
              </a:ext>
            </a:extLst>
          </p:cNvPr>
          <p:cNvSpPr txBox="1">
            <a:spLocks/>
          </p:cNvSpPr>
          <p:nvPr/>
        </p:nvSpPr>
        <p:spPr>
          <a:xfrm>
            <a:off x="1196203" y="-4292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Kernel </a:t>
            </a:r>
            <a:r>
              <a:rPr lang="ru-RU" sz="4400" dirty="0"/>
              <a:t>и </a:t>
            </a:r>
            <a:r>
              <a:rPr lang="en-US" sz="4400" dirty="0"/>
              <a:t>User space</a:t>
            </a:r>
          </a:p>
        </p:txBody>
      </p:sp>
    </p:spTree>
    <p:extLst>
      <p:ext uri="{BB962C8B-B14F-4D97-AF65-F5344CB8AC3E}">
        <p14:creationId xmlns:p14="http://schemas.microsoft.com/office/powerpoint/2010/main" val="4891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Syscall</a:t>
            </a:r>
            <a:r>
              <a:rPr lang="en-US" dirty="0"/>
              <a:t> (</a:t>
            </a:r>
            <a:r>
              <a:rPr lang="ru-RU" dirty="0"/>
              <a:t>Системный вызов)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8D038-15F4-4F11-A197-825FC978CFEB}"/>
              </a:ext>
            </a:extLst>
          </p:cNvPr>
          <p:cNvSpPr txBox="1"/>
          <p:nvPr/>
        </p:nvSpPr>
        <p:spPr>
          <a:xfrm>
            <a:off x="886084" y="1531334"/>
            <a:ext cx="10558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Систе́мный</a:t>
            </a:r>
            <a:r>
              <a:rPr lang="ru-RU" dirty="0"/>
              <a:t> </a:t>
            </a:r>
            <a:r>
              <a:rPr lang="ru-RU" dirty="0" err="1"/>
              <a:t>вы́зов</a:t>
            </a:r>
            <a:r>
              <a:rPr lang="ru-RU" dirty="0"/>
              <a:t> (англ.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call</a:t>
            </a:r>
            <a:r>
              <a:rPr lang="ru-RU" dirty="0"/>
              <a:t>) в программировании и вычислительной технике — обращение прикладной программы к ядру операционной системы для выполнения какой-либо операции.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7AF1D-5B92-4D52-B679-8B6ED5EA61CD}"/>
              </a:ext>
            </a:extLst>
          </p:cNvPr>
          <p:cNvSpPr txBox="1"/>
          <p:nvPr/>
        </p:nvSpPr>
        <p:spPr>
          <a:xfrm>
            <a:off x="886084" y="2392059"/>
            <a:ext cx="104198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Важно понимать про системные вызовы: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мы захотим что-либо сделать с железом, например, записать в файл на жесткий диск, то мы должны это сделать через системный вызов, т.к. наша программа будет выполняться в </a:t>
            </a:r>
            <a:r>
              <a:rPr lang="ru-RU" dirty="0" err="1"/>
              <a:t>user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и не имеет привилегий доступа к жесткому диску.        </a:t>
            </a:r>
            <a:endParaRPr lang="en-US" dirty="0"/>
          </a:p>
          <a:p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исполнении системного вызова происходит переключение контекста - это процесс, при котором ОС меняет состояние выполнения программы с пользовательского уровня на уровень ядра или наоборот. Переключение контекста не самая быстрая вещь, </a:t>
            </a:r>
            <a:r>
              <a:rPr lang="ru-RU" dirty="0" err="1"/>
              <a:t>особоенно</a:t>
            </a:r>
            <a:r>
              <a:rPr lang="ru-RU" dirty="0"/>
              <a:t> если очень часто происходят, и по возможности кол-во системных вызовов стоит уменьшать для ускорения выполнения программ на CPU.  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Системные вызовы - API ядра, т.е. это интерфейс из функций, позволяющий </a:t>
            </a:r>
            <a:r>
              <a:rPr lang="ru-RU" dirty="0" err="1"/>
              <a:t>userland</a:t>
            </a:r>
            <a:r>
              <a:rPr lang="ru-RU" dirty="0"/>
              <a:t> программам работать например с тем же железом (записать что-либо на HDD).</a:t>
            </a:r>
          </a:p>
        </p:txBody>
      </p:sp>
    </p:spTree>
    <p:extLst>
      <p:ext uri="{BB962C8B-B14F-4D97-AF65-F5344CB8AC3E}">
        <p14:creationId xmlns:p14="http://schemas.microsoft.com/office/powerpoint/2010/main" val="242377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FILE I/O </a:t>
            </a:r>
            <a:r>
              <a:rPr lang="en-US" dirty="0"/>
              <a:t>(</a:t>
            </a:r>
            <a:r>
              <a:rPr lang="ru-RU" dirty="0"/>
              <a:t>Файловый ввод/вывод</a:t>
            </a:r>
            <a:r>
              <a:rPr lang="en-US" dirty="0"/>
              <a:t>)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9830C3D-4142-4B94-B3F2-EB3FE0BC0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9379" r="8575" b="11080"/>
          <a:stretch/>
        </p:blipFill>
        <p:spPr bwMode="auto">
          <a:xfrm>
            <a:off x="2712719" y="1123616"/>
            <a:ext cx="6766562" cy="51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0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FILE I/</a:t>
            </a:r>
            <a:r>
              <a:rPr lang="en-US" dirty="0"/>
              <a:t>O</a:t>
            </a:r>
            <a:r>
              <a:rPr lang="ru-RU" dirty="0"/>
              <a:t> (вопрос)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F1098E-8488-41B9-9621-D63FE568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11678" r="10008" b="9977"/>
          <a:stretch/>
        </p:blipFill>
        <p:spPr bwMode="auto">
          <a:xfrm>
            <a:off x="1347918" y="1217636"/>
            <a:ext cx="6696205" cy="51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5B1D0A-CE78-4CD4-AF2B-27D99E8AE72A}"/>
              </a:ext>
            </a:extLst>
          </p:cNvPr>
          <p:cNvSpPr txBox="1"/>
          <p:nvPr/>
        </p:nvSpPr>
        <p:spPr>
          <a:xfrm>
            <a:off x="8365740" y="3787530"/>
            <a:ext cx="338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Промежуточный буфер плохо?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03E6FC4-1F0D-41D3-A960-61D16B52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65" y="4205526"/>
            <a:ext cx="1294610" cy="12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5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627AF0-30EB-4DDF-ADF3-6C22571D55C0}"/>
              </a:ext>
            </a:extLst>
          </p:cNvPr>
          <p:cNvSpPr txBox="1">
            <a:spLocks/>
          </p:cNvSpPr>
          <p:nvPr/>
        </p:nvSpPr>
        <p:spPr>
          <a:xfrm>
            <a:off x="1133141" y="289948"/>
            <a:ext cx="9925717" cy="92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FILE I/</a:t>
            </a:r>
            <a:r>
              <a:rPr lang="en-US" dirty="0"/>
              <a:t>O </a:t>
            </a:r>
            <a:r>
              <a:rPr lang="ru-RU" dirty="0"/>
              <a:t>(ответ)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BBF29-0F35-4D41-8CEF-198C3264D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59" y="4442124"/>
            <a:ext cx="4081484" cy="2709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AB6A9-C1A4-4B3F-A88E-B6CB3526B11E}"/>
              </a:ext>
            </a:extLst>
          </p:cNvPr>
          <p:cNvSpPr txBox="1"/>
          <p:nvPr/>
        </p:nvSpPr>
        <p:spPr>
          <a:xfrm>
            <a:off x="1133141" y="1579802"/>
            <a:ext cx="99257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Запись</a:t>
            </a:r>
            <a:r>
              <a:rPr lang="en-US" dirty="0"/>
              <a:t>/</a:t>
            </a:r>
            <a:r>
              <a:rPr lang="ru-RU" dirty="0"/>
              <a:t>чтение из HDD является узким местом (</a:t>
            </a:r>
            <a:r>
              <a:rPr lang="ru-RU" dirty="0" err="1"/>
              <a:t>bottle</a:t>
            </a:r>
            <a:r>
              <a:rPr lang="ru-RU" dirty="0"/>
              <a:t> </a:t>
            </a:r>
            <a:r>
              <a:rPr lang="ru-RU" dirty="0" err="1"/>
              <a:t>neck</a:t>
            </a:r>
            <a:r>
              <a:rPr lang="ru-RU" dirty="0"/>
              <a:t> - горлышко бутылки. Благодаря копированию память-память (из </a:t>
            </a:r>
            <a:r>
              <a:rPr lang="en-US" dirty="0"/>
              <a:t>user </a:t>
            </a:r>
            <a:r>
              <a:rPr lang="ru-RU" dirty="0"/>
              <a:t>в </a:t>
            </a:r>
            <a:r>
              <a:rPr lang="en-US" dirty="0"/>
              <a:t>kernel space) </a:t>
            </a:r>
            <a:r>
              <a:rPr lang="ru-RU" dirty="0"/>
              <a:t>наша программа не повиснет на записи на жесткий диск из-за ожидания жесткого диска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системе у нас много процессов и каждая хочет что-то писать/читать на жесткий диск. Ядро управляет этими записями, сортирует их как надо (чтобы сделать как можно меньше записей на жесткий диск) и в нужный момент времени когда ядро (диспетчер ввода/вывода) будет готов отложено от этих программ сделает все эти записи на жесткий диск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Ядро читает из жесткого диска в свой буфер наперед</a:t>
            </a:r>
          </a:p>
        </p:txBody>
      </p:sp>
    </p:spTree>
    <p:extLst>
      <p:ext uri="{BB962C8B-B14F-4D97-AF65-F5344CB8AC3E}">
        <p14:creationId xmlns:p14="http://schemas.microsoft.com/office/powerpoint/2010/main" val="284013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3011</TotalTime>
  <Words>1286</Words>
  <Application>Microsoft Office PowerPoint</Application>
  <PresentationFormat>Широкоэкранный</PresentationFormat>
  <Paragraphs>145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 Programming 4_files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Veyler</dc:creator>
  <cp:lastModifiedBy>Andrey Veyler</cp:lastModifiedBy>
  <cp:revision>1031</cp:revision>
  <dcterms:created xsi:type="dcterms:W3CDTF">2019-12-17T14:15:21Z</dcterms:created>
  <dcterms:modified xsi:type="dcterms:W3CDTF">2025-03-04T14:23:13Z</dcterms:modified>
</cp:coreProperties>
</file>